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70"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00"/>
  </p:normalViewPr>
  <p:slideViewPr>
    <p:cSldViewPr snapToGrid="0" snapToObjects="1">
      <p:cViewPr varScale="1">
        <p:scale>
          <a:sx n="75" d="100"/>
          <a:sy n="75" d="100"/>
        </p:scale>
        <p:origin x="1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Polyuria</a:t>
            </a:r>
            <a:r>
              <a:rPr lang="en-CA" sz="1200" b="0" i="0" kern="1200" dirty="0">
                <a:solidFill>
                  <a:schemeClr val="tx1"/>
                </a:solidFill>
                <a:effectLst/>
                <a:latin typeface="+mn-lt"/>
                <a:ea typeface="+mn-ea"/>
                <a:cs typeface="+mn-cs"/>
              </a:rPr>
              <a:t> is a condition where the body urinates more than usual and passes excessive or abnormally large amounts of urine each time you urinate.</a:t>
            </a:r>
          </a:p>
          <a:p>
            <a:r>
              <a:rPr lang="en-CA" sz="1200" b="1" i="0" kern="1200" dirty="0">
                <a:solidFill>
                  <a:schemeClr val="tx1"/>
                </a:solidFill>
                <a:effectLst/>
                <a:latin typeface="+mn-lt"/>
                <a:ea typeface="+mn-ea"/>
                <a:cs typeface="+mn-cs"/>
              </a:rPr>
              <a:t>Polydipsia</a:t>
            </a:r>
            <a:r>
              <a:rPr lang="en-CA" sz="1200" b="0" i="0" kern="1200" dirty="0">
                <a:solidFill>
                  <a:schemeClr val="tx1"/>
                </a:solidFill>
                <a:effectLst/>
                <a:latin typeface="+mn-lt"/>
                <a:ea typeface="+mn-ea"/>
                <a:cs typeface="+mn-cs"/>
              </a:rPr>
              <a:t> is the term given to excessive thirst.</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Polyphagia</a:t>
            </a:r>
            <a:r>
              <a:rPr lang="en-CA" sz="1200" b="0" i="0" kern="1200" dirty="0">
                <a:solidFill>
                  <a:schemeClr val="tx1"/>
                </a:solidFill>
                <a:effectLst/>
                <a:latin typeface="+mn-lt"/>
                <a:ea typeface="+mn-ea"/>
                <a:cs typeface="+mn-cs"/>
              </a:rPr>
              <a:t>, also known as hyperphagia, is the medical term for excessive or extreme hunger.</a:t>
            </a:r>
          </a:p>
          <a:p>
            <a:r>
              <a:rPr lang="en-CA" sz="1200" b="1" i="0" kern="1200" dirty="0">
                <a:solidFill>
                  <a:schemeClr val="tx1"/>
                </a:solidFill>
                <a:effectLst/>
                <a:latin typeface="+mn-lt"/>
                <a:ea typeface="+mn-ea"/>
                <a:cs typeface="+mn-cs"/>
              </a:rPr>
              <a:t>Partial Paresis</a:t>
            </a:r>
            <a:r>
              <a:rPr lang="en-CA" sz="1200" b="0" i="0" kern="1200" dirty="0">
                <a:solidFill>
                  <a:schemeClr val="tx1"/>
                </a:solidFill>
                <a:effectLst/>
                <a:latin typeface="+mn-lt"/>
                <a:ea typeface="+mn-ea"/>
                <a:cs typeface="+mn-cs"/>
              </a:rPr>
              <a:t> involves the weakening of a muscle or group of muscles.</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10</a:t>
            </a:fld>
            <a:endParaRPr lang="en-US"/>
          </a:p>
        </p:txBody>
      </p:sp>
    </p:spTree>
    <p:extLst>
      <p:ext uri="{BB962C8B-B14F-4D97-AF65-F5344CB8AC3E}">
        <p14:creationId xmlns:p14="http://schemas.microsoft.com/office/powerpoint/2010/main" val="164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69571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11/6/20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fontScale="90000"/>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Diabetic patients less likely to experience Alopecia than non-diabetic patient and more likely to experience Visual Blurring, Polyphagia, partial Paresis and Muscle Stiffness.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3"/>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4"/>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5"/>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6"/>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7"/>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8"/>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a:xfrm>
            <a:off x="1079500" y="4986070"/>
            <a:ext cx="9463326" cy="1431975"/>
          </a:xfrm>
        </p:spPr>
        <p:txBody>
          <a:bodyPr>
            <a:noAutofit/>
          </a:bodyPr>
          <a:lstStyle/>
          <a:p>
            <a:r>
              <a:rPr lang="en-US" sz="1700" dirty="0"/>
              <a:t>Age – Data Discretization (&lt;18 : ‘below 18’ | 18-45: ‘18-45’ |&gt; 45: ‘above 45’)</a:t>
            </a:r>
          </a:p>
          <a:p>
            <a:r>
              <a:rPr lang="en-US" sz="1700" dirty="0"/>
              <a:t>Positive or Yes or Male -&gt; 1</a:t>
            </a:r>
          </a:p>
          <a:p>
            <a:r>
              <a:rPr lang="en-US" sz="1700" dirty="0"/>
              <a:t>Negative or No  or Female -&gt; 0</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62536190-15BC-7B42-BB0D-2FC5309D47C7}"/>
              </a:ext>
            </a:extLst>
          </p:cNvPr>
          <p:cNvPicPr>
            <a:picLocks noChangeAspect="1"/>
          </p:cNvPicPr>
          <p:nvPr/>
        </p:nvPicPr>
        <p:blipFill>
          <a:blip r:embed="rId3"/>
          <a:stretch>
            <a:fillRect/>
          </a:stretch>
        </p:blipFill>
        <p:spPr>
          <a:xfrm>
            <a:off x="1079500" y="2160401"/>
            <a:ext cx="3194080" cy="2300400"/>
          </a:xfrm>
          <a:prstGeom prst="rect">
            <a:avLst/>
          </a:prstGeom>
        </p:spPr>
      </p:pic>
      <p:cxnSp>
        <p:nvCxnSpPr>
          <p:cNvPr id="7" name="Straight Arrow Connector 6">
            <a:extLst>
              <a:ext uri="{FF2B5EF4-FFF2-40B4-BE49-F238E27FC236}">
                <a16:creationId xmlns:a16="http://schemas.microsoft.com/office/drawing/2014/main" id="{3F176AD1-6646-0648-81C3-4C1B7D18B57C}"/>
              </a:ext>
            </a:extLst>
          </p:cNvPr>
          <p:cNvCxnSpPr/>
          <p:nvPr/>
        </p:nvCxnSpPr>
        <p:spPr>
          <a:xfrm>
            <a:off x="5315509" y="3275097"/>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AC6F16-967A-A546-9E29-24A3526423A9}"/>
              </a:ext>
            </a:extLst>
          </p:cNvPr>
          <p:cNvPicPr>
            <a:picLocks noChangeAspect="1"/>
          </p:cNvPicPr>
          <p:nvPr/>
        </p:nvPicPr>
        <p:blipFill>
          <a:blip r:embed="rId4"/>
          <a:stretch>
            <a:fillRect/>
          </a:stretch>
        </p:blipFill>
        <p:spPr>
          <a:xfrm>
            <a:off x="7590367" y="2181669"/>
            <a:ext cx="3715542" cy="2279121"/>
          </a:xfrm>
          <a:prstGeom prst="rect">
            <a:avLst/>
          </a:prstGeom>
        </p:spPr>
      </p:pic>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8F0F-C6D6-EB4D-AFD1-2A76D24CAB8D}"/>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3D52A4D1-8B8C-F040-BE4D-6E9858B9E1FA}"/>
              </a:ext>
            </a:extLst>
          </p:cNvPr>
          <p:cNvSpPr>
            <a:spLocks noGrp="1"/>
          </p:cNvSpPr>
          <p:nvPr>
            <p:ph idx="1"/>
          </p:nvPr>
        </p:nvSpPr>
        <p:spPr/>
        <p:txBody>
          <a:bodyPr/>
          <a:lstStyle/>
          <a:p>
            <a:pPr fontAlgn="base"/>
            <a:r>
              <a:rPr lang="en-CA" dirty="0"/>
              <a:t>Machine learning algorithms cannot work with categorical data directly.</a:t>
            </a:r>
          </a:p>
          <a:p>
            <a:pPr fontAlgn="base"/>
            <a:r>
              <a:rPr lang="en-CA" dirty="0"/>
              <a:t>Categorical data must be converted to numbers.</a:t>
            </a:r>
          </a:p>
          <a:p>
            <a:r>
              <a:rPr lang="en-US" dirty="0"/>
              <a:t>Convert categorical variable into Indicator Variable.</a:t>
            </a:r>
          </a:p>
          <a:p>
            <a:endParaRPr lang="en-US" dirty="0"/>
          </a:p>
          <a:p>
            <a:pPr marL="0" indent="0">
              <a:buNone/>
            </a:pPr>
            <a:endParaRPr lang="en-US" dirty="0"/>
          </a:p>
        </p:txBody>
      </p:sp>
      <p:pic>
        <p:nvPicPr>
          <p:cNvPr id="5" name="Picture 4">
            <a:extLst>
              <a:ext uri="{FF2B5EF4-FFF2-40B4-BE49-F238E27FC236}">
                <a16:creationId xmlns:a16="http://schemas.microsoft.com/office/drawing/2014/main" id="{8DCAC8EC-651E-AE49-AF1D-875B6564B059}"/>
              </a:ext>
            </a:extLst>
          </p:cNvPr>
          <p:cNvPicPr>
            <a:picLocks noChangeAspect="1"/>
          </p:cNvPicPr>
          <p:nvPr/>
        </p:nvPicPr>
        <p:blipFill>
          <a:blip r:embed="rId3"/>
          <a:stretch>
            <a:fillRect/>
          </a:stretch>
        </p:blipFill>
        <p:spPr>
          <a:xfrm>
            <a:off x="1085850" y="3816700"/>
            <a:ext cx="3992367" cy="1952274"/>
          </a:xfrm>
          <a:prstGeom prst="rect">
            <a:avLst/>
          </a:prstGeom>
        </p:spPr>
      </p:pic>
      <p:pic>
        <p:nvPicPr>
          <p:cNvPr id="7" name="Picture 6">
            <a:extLst>
              <a:ext uri="{FF2B5EF4-FFF2-40B4-BE49-F238E27FC236}">
                <a16:creationId xmlns:a16="http://schemas.microsoft.com/office/drawing/2014/main" id="{0587C17B-5728-D942-926E-0005808FACCD}"/>
              </a:ext>
            </a:extLst>
          </p:cNvPr>
          <p:cNvPicPr>
            <a:picLocks noChangeAspect="1"/>
          </p:cNvPicPr>
          <p:nvPr/>
        </p:nvPicPr>
        <p:blipFill>
          <a:blip r:embed="rId4"/>
          <a:stretch>
            <a:fillRect/>
          </a:stretch>
        </p:blipFill>
        <p:spPr>
          <a:xfrm>
            <a:off x="6891786" y="3816701"/>
            <a:ext cx="3752850" cy="1952274"/>
          </a:xfrm>
          <a:prstGeom prst="rect">
            <a:avLst/>
          </a:prstGeom>
        </p:spPr>
      </p:pic>
      <p:cxnSp>
        <p:nvCxnSpPr>
          <p:cNvPr id="9" name="Straight Arrow Connector 8">
            <a:extLst>
              <a:ext uri="{FF2B5EF4-FFF2-40B4-BE49-F238E27FC236}">
                <a16:creationId xmlns:a16="http://schemas.microsoft.com/office/drawing/2014/main" id="{A474D801-81C2-0942-BF74-60B849B8CE4D}"/>
              </a:ext>
            </a:extLst>
          </p:cNvPr>
          <p:cNvCxnSpPr/>
          <p:nvPr/>
        </p:nvCxnSpPr>
        <p:spPr>
          <a:xfrm>
            <a:off x="5478253" y="463973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7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normAutofit fontScale="90000"/>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with highest accuracy to classify which patients are getting diabetes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Normally Distributed (Skewness=0.33|Kurtosis=-0.19)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fontScale="85000" lnSpcReduction="10000"/>
          </a:bodyPr>
          <a:lstStyle/>
          <a:p>
            <a:pPr marL="0" indent="0">
              <a:buNone/>
            </a:pPr>
            <a:r>
              <a:rPr lang="en-US" dirty="0"/>
              <a:t>Categorical Attributes</a:t>
            </a:r>
          </a:p>
          <a:p>
            <a:r>
              <a:rPr lang="en-US" dirty="0"/>
              <a:t>Though number of males are more than female, female is more likely to get diabetes.</a:t>
            </a:r>
          </a:p>
          <a:p>
            <a:r>
              <a:rPr lang="en-US" dirty="0"/>
              <a:t>Diabetes cases are 120 cases more than Non-diabetes.</a:t>
            </a:r>
          </a:p>
          <a:p>
            <a:r>
              <a:rPr lang="en-US" dirty="0"/>
              <a:t>Diabetic patients are more likely to experience </a:t>
            </a:r>
            <a:r>
              <a:rPr lang="en-US" dirty="0" err="1"/>
              <a:t>Polyruia</a:t>
            </a:r>
            <a:r>
              <a:rPr lang="en-US" dirty="0"/>
              <a:t>, Weight Sudden Lost, Weakness and Polydipsia.</a:t>
            </a:r>
          </a:p>
          <a:p>
            <a:endParaRPr lang="en-US" dirty="0"/>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418</Words>
  <Application>Microsoft Macintosh PowerPoint</Application>
  <PresentationFormat>Widescreen</PresentationFormat>
  <Paragraphs>78</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Data transformation</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Thuy Tran</cp:lastModifiedBy>
  <cp:revision>5</cp:revision>
  <dcterms:created xsi:type="dcterms:W3CDTF">2020-11-03T15:29:57Z</dcterms:created>
  <dcterms:modified xsi:type="dcterms:W3CDTF">2020-11-06T14:23:51Z</dcterms:modified>
</cp:coreProperties>
</file>